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7104050" cy="10234600"/>
  <p:embeddedFontLst>
    <p:embeddedFont>
      <p:font typeface="Average"/>
      <p:regular r:id="rId48"/>
    </p:embeddedFont>
    <p:embeddedFont>
      <p:font typeface="Oswa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951025-60FA-4695-9633-DA97C2D637AC}">
  <a:tblStyle styleId="{37951025-60FA-4695-9633-DA97C2D637A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verage-regular.fntdata"/><Relationship Id="rId47" Type="http://schemas.openxmlformats.org/officeDocument/2006/relationships/slide" Target="slides/slide41.xml"/><Relationship Id="rId49" Type="http://schemas.openxmlformats.org/officeDocument/2006/relationships/font" Target="fonts/Oswa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2" y="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612" y="4860925"/>
            <a:ext cx="5684837" cy="4605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2" y="972185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f2f7750b8_0_74:notes"/>
          <p:cNvSpPr/>
          <p:nvPr>
            <p:ph idx="2" type="sldImg"/>
          </p:nvPr>
        </p:nvSpPr>
        <p:spPr>
          <a:xfrm>
            <a:off x="394980" y="767595"/>
            <a:ext cx="63147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f2f7750b8_0_74:notes"/>
          <p:cNvSpPr txBox="1"/>
          <p:nvPr>
            <p:ph idx="1" type="body"/>
          </p:nvPr>
        </p:nvSpPr>
        <p:spPr>
          <a:xfrm>
            <a:off x="710405" y="4861435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250" lIns="97250" spcFirstLastPara="1" rIns="97250" wrap="square" tIns="97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23ada124_0_22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23ada124_0_22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5823ada124_0_22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823ada124_0_29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823ada124_0_29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823ada124_0_29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23ada124_0_3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823ada124_0_3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5823ada124_0_3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823ada124_0_4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823ada124_0_4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5823ada124_0_4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23ada124_0_53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23ada124_0_53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5823ada124_0_53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823ada124_0_61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823ada124_0_61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5823ada124_0_61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823ada124_0_69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823ada124_0_69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5823ada124_0_69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823ada124_0_77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823ada124_0_77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823ada124_0_77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823ada124_0_8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823ada124_0_8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5823ada124_0_8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823ada124_0_9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823ada124_0_9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5823ada124_0_9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6773fb1e_0_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746773fb1e_0_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823ada124_0_109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823ada124_0_109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823ada124_0_109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823ada124_0_117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823ada124_0_117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823ada124_0_117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23ada124_0_12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23ada124_0_12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823ada124_0_12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823ada124_0_134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823ada124_0_134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5823ada124_0_134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823ada124_0_147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823ada124_0_147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5823ada124_0_147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2a15d4ce_0_1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82a15d4ce_0_1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82a15d4ce_0_1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82a15d4ce_0_14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82a15d4ce_0_14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582a15d4ce_0_14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23ada124_0_157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23ada124_0_157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5823ada124_0_157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823ada124_0_201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823ada124_0_201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5823ada124_0_201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823ada124_0_208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823ada124_0_208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823ada124_0_208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c4f4285e_0_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c4f4285e_0_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56c4f4285e_0_0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823ada124_0_21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823ada124_0_21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5823ada124_0_21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823ada124_0_223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823ada124_0_223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823ada124_0_223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823ada124_0_23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823ada124_0_23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5823ada124_0_230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823ada124_0_238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823ada124_0_238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5823ada124_0_238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823ada124_0_252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823ada124_0_252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5823ada124_0_252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12bb9ce2d_4_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12bb9ce2d_4_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512bb9ce2d_4_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823ada124_0_24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823ada124_0_24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5823ada124_0_24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46773fb1e_0_6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746773fb1e_0_6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6773fb1e_0_80:notes"/>
          <p:cNvSpPr/>
          <p:nvPr>
            <p:ph idx="2" type="sldImg"/>
          </p:nvPr>
        </p:nvSpPr>
        <p:spPr>
          <a:xfrm>
            <a:off x="394980" y="767595"/>
            <a:ext cx="63147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6773fb1e_0_80:notes"/>
          <p:cNvSpPr txBox="1"/>
          <p:nvPr>
            <p:ph idx="1" type="body"/>
          </p:nvPr>
        </p:nvSpPr>
        <p:spPr>
          <a:xfrm>
            <a:off x="710405" y="4861435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250" lIns="97250" spcFirstLastPara="1" rIns="97250" wrap="square" tIns="97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4f87ef7de_0_0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4f87ef7de_0_0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a4f87ef7de_0_0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f802164c_0_188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f802164c_0_188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55f802164c_0_188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4f87ef7de_0_6:notes"/>
          <p:cNvSpPr/>
          <p:nvPr>
            <p:ph idx="2" type="sldImg"/>
          </p:nvPr>
        </p:nvSpPr>
        <p:spPr>
          <a:xfrm>
            <a:off x="394980" y="767595"/>
            <a:ext cx="63147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4f87ef7de_0_6:notes"/>
          <p:cNvSpPr txBox="1"/>
          <p:nvPr>
            <p:ph idx="1" type="body"/>
          </p:nvPr>
        </p:nvSpPr>
        <p:spPr>
          <a:xfrm>
            <a:off x="710405" y="4861435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250" lIns="97250" spcFirstLastPara="1" rIns="97250" wrap="square" tIns="97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fca9b9b52_0_181:notes"/>
          <p:cNvSpPr/>
          <p:nvPr>
            <p:ph idx="2" type="sldImg"/>
          </p:nvPr>
        </p:nvSpPr>
        <p:spPr>
          <a:xfrm>
            <a:off x="394980" y="767595"/>
            <a:ext cx="63147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fca9b9b52_0_181:notes"/>
          <p:cNvSpPr txBox="1"/>
          <p:nvPr>
            <p:ph idx="1" type="body"/>
          </p:nvPr>
        </p:nvSpPr>
        <p:spPr>
          <a:xfrm>
            <a:off x="710405" y="4861435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250" lIns="97250" spcFirstLastPara="1" rIns="97250" wrap="square" tIns="97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8fd519f0_0_1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8fd519f0_0_1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568fd519f0_0_1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68fd519f0_0_23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68fd519f0_0_23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568fd519f0_0_23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68fd519f0_0_36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68fd519f0_0_36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568fd519f0_0_36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68fd519f0_0_45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68fd519f0_0_45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568fd519f0_0_45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823ada124_0_3:notes"/>
          <p:cNvSpPr/>
          <p:nvPr>
            <p:ph idx="2" type="sldImg"/>
          </p:nvPr>
        </p:nvSpPr>
        <p:spPr>
          <a:xfrm>
            <a:off x="141023" y="768350"/>
            <a:ext cx="68220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823ada124_0_3:notes"/>
          <p:cNvSpPr txBox="1"/>
          <p:nvPr>
            <p:ph idx="1" type="body"/>
          </p:nvPr>
        </p:nvSpPr>
        <p:spPr>
          <a:xfrm>
            <a:off x="709612" y="4860925"/>
            <a:ext cx="56847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5823ada124_0_3:notes"/>
          <p:cNvSpPr txBox="1"/>
          <p:nvPr>
            <p:ph idx="12" type="sldNum"/>
          </p:nvPr>
        </p:nvSpPr>
        <p:spPr>
          <a:xfrm>
            <a:off x="4024312" y="9721850"/>
            <a:ext cx="3078300" cy="5112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5" name="Google Shape;15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533400" y="214313"/>
            <a:ext cx="70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533400" y="857250"/>
            <a:ext cx="81534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0520" lvl="0" marL="457200" marR="0" rtl="0" algn="l">
              <a:spcBef>
                <a:spcPts val="480"/>
              </a:spcBef>
              <a:spcAft>
                <a:spcPts val="0"/>
              </a:spcAft>
              <a:buSzPts val="1920"/>
              <a:buFont typeface="Noto Sans Symbols"/>
              <a:buChar char="■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Char char="■"/>
              <a:defRPr b="0" i="0" sz="20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SzPts val="1170"/>
              <a:buFont typeface="Noto Sans Symbols"/>
              <a:buChar char="□"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32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6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99720" lvl="4" marL="22860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99720" lvl="5" marL="27432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99720" lvl="6" marL="32004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99720" lvl="7" marL="36576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99720" lvl="8" marL="4114800" marR="0" rtl="0" algn="l">
              <a:spcBef>
                <a:spcPts val="280"/>
              </a:spcBef>
              <a:spcAft>
                <a:spcPts val="0"/>
              </a:spcAft>
              <a:buSzPts val="1120"/>
              <a:buFont typeface="Noto Sans Symbols"/>
              <a:buChar char="□"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39200" y="4914900"/>
            <a:ext cx="269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3962400" y="4914900"/>
            <a:ext cx="121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표" type="tbl">
  <p:cSld name="TAB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33400" y="214313"/>
            <a:ext cx="70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804025" y="49149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3962400" y="4914900"/>
            <a:ext cx="121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74" name="Google Shape;74;p1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0" type="dt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1" type="ftr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6457950" y="4767265"/>
            <a:ext cx="1626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36550" lvl="1" marL="914400">
              <a:spcBef>
                <a:spcPts val="16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16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16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16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16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16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16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1600"/>
              </a:spcBef>
              <a:spcAft>
                <a:spcPts val="16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help.eclipse.org/latest/index.jsp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-scm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-scm.com/book/ko/v2" TargetMode="External"/><Relationship Id="rId4" Type="http://schemas.openxmlformats.org/officeDocument/2006/relationships/hyperlink" Target="https://www.google.com/search?q=github+%ED%8A%9C%ED%86%A0%EB%A6%AC%EC%96%BC&amp;oq=github+%ED%8A%9C%ED%86%A0%EB%A6%AC%EC%96%BC&amp;aqs=chrome..69i57j0j69i64.4249j0j7&amp;sourceid=chrome&amp;ie=UTF-8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presentation/d/1Uqp3aLfk7ChW89-mlCSEjsbJyW5_hB3SYcXgOOYBQNA/edit#slide=id.p" TargetMode="External"/><Relationship Id="rId4" Type="http://schemas.openxmlformats.org/officeDocument/2006/relationships/hyperlink" Target="https://docs.google.com/presentation/d/1CT56TgE2lXM9Qg6mUulSU1USnU_gTO56C2fl5a4FUi4/edit#slide=id.p" TargetMode="External"/><Relationship Id="rId5" Type="http://schemas.openxmlformats.org/officeDocument/2006/relationships/hyperlink" Target="https://github.com/lifove/CLAMI" TargetMode="External"/><Relationship Id="rId6" Type="http://schemas.openxmlformats.org/officeDocument/2006/relationships/hyperlink" Target="https://docs.google.com/presentation/d/1CT56TgE2lXM9Qg6mUulSU1USnU_gTO56C2fl5a4FUi4/edit#slide=id.p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hyperlink" Target="mailto:jcnam@handong.edu" TargetMode="External"/><Relationship Id="rId4" Type="http://schemas.openxmlformats.org/officeDocument/2006/relationships/hyperlink" Target="https://lifove.github.io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s://docs.oracle.com/javase/tutorial/java/concepts/index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hyperlink" Target="mailto:jcnam@handong.edu" TargetMode="External"/><Relationship Id="rId4" Type="http://schemas.openxmlformats.org/officeDocument/2006/relationships/hyperlink" Target="https://lifove.github.io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s://docs.oracle.com/javase/tutorial/java/IandI/index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hyperlink" Target="mailto:jcnam@handong.edu" TargetMode="External"/><Relationship Id="rId4" Type="http://schemas.openxmlformats.org/officeDocument/2006/relationships/hyperlink" Target="https://lifove.github.io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s://docs.oracle.com/javase/tutorial/java/IandI/index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Integrated_development_environmen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eclipse.org/" TargetMode="External"/><Relationship Id="rId4" Type="http://schemas.openxmlformats.org/officeDocument/2006/relationships/hyperlink" Target="https://www.jetbrains.com/idea/" TargetMode="External"/><Relationship Id="rId5" Type="http://schemas.openxmlformats.org/officeDocument/2006/relationships/hyperlink" Target="https://netbeans.org/" TargetMode="External"/><Relationship Id="rId6" Type="http://schemas.openxmlformats.org/officeDocument/2006/relationships/hyperlink" Target="https://www.upgrad.com/blog/intellij-idea-vs-eclipse-the-holy-war/#:~:text=Eclipse%20falls%20short%20in%20providing,help%20you%20improve%20your%20cod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presentation/d/1x-W6M9yJblBrLYJ9fvZHyR33lJVzpQAlc_MNZ_Zsb5c/edit#slide=id.g4fcd28a31e_0_5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ECE20016-01/</a:t>
            </a:r>
            <a:r>
              <a:rPr lang="en-US" sz="2500"/>
              <a:t>ITP20003 Java Programming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2CC"/>
                </a:solidFill>
              </a:rPr>
              <a:t>Useful Development Tools: IDE, git/GitHub</a:t>
            </a:r>
            <a:endParaRPr sz="1300">
              <a:solidFill>
                <a:srgbClr val="FFF2CC"/>
              </a:solidFill>
            </a:endParaRPr>
          </a:p>
        </p:txBody>
      </p:sp>
      <p:sp>
        <p:nvSpPr>
          <p:cNvPr id="129" name="Google Shape;129;p28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37"/>
          <p:cNvSpPr txBox="1"/>
          <p:nvPr/>
        </p:nvSpPr>
        <p:spPr>
          <a:xfrm>
            <a:off x="6100225" y="152400"/>
            <a:ext cx="29388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Perspective:</a:t>
            </a:r>
            <a:b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Various workbench layout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← Java Perspective!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Change </a:t>
            </a: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perspective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Window &gt; Perspective </a:t>
            </a:r>
            <a:b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              &gt; Open Perspective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Add Views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Window  &gt; Show View &gt; Project Explorer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Move Views: Drag&amp;Drop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95425" cy="4806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/>
          <p:nvPr/>
        </p:nvSpPr>
        <p:spPr>
          <a:xfrm>
            <a:off x="966900" y="763077"/>
            <a:ext cx="946500" cy="24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37"/>
          <p:cNvCxnSpPr>
            <a:endCxn id="211" idx="3"/>
          </p:cNvCxnSpPr>
          <p:nvPr/>
        </p:nvCxnSpPr>
        <p:spPr>
          <a:xfrm rot="10800000">
            <a:off x="1913400" y="885627"/>
            <a:ext cx="6441900" cy="30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 rotWithShape="1">
          <a:blip r:embed="rId3">
            <a:alphaModFix/>
          </a:blip>
          <a:srcRect b="15019" l="18202" r="31528" t="12142"/>
          <a:stretch/>
        </p:blipFill>
        <p:spPr>
          <a:xfrm>
            <a:off x="78550" y="92375"/>
            <a:ext cx="6064450" cy="494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6100225" y="152400"/>
            <a:ext cx="29388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Add new Java Project!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new project</a:t>
            </a:r>
            <a:endParaRPr/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Write a project name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Use default options but you may  choose other options as well.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Choose Finish or Next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Finish: Create a Java project with default options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Next: You can change options.</a:t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361067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/>
          <p:nvPr/>
        </p:nvSpPr>
        <p:spPr>
          <a:xfrm>
            <a:off x="3416075" y="2153057"/>
            <a:ext cx="2424900" cy="24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Package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 rotWithShape="1">
          <a:blip r:embed="rId3">
            <a:alphaModFix/>
          </a:blip>
          <a:srcRect b="14523" l="18448" r="43970" t="12531"/>
          <a:stretch/>
        </p:blipFill>
        <p:spPr>
          <a:xfrm>
            <a:off x="3248300" y="74200"/>
            <a:ext cx="4574798" cy="49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package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Put a package name in Name: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Click finish!</a:t>
            </a:r>
            <a:endParaRPr/>
          </a:p>
        </p:txBody>
      </p:sp>
      <p:sp>
        <p:nvSpPr>
          <p:cNvPr id="247" name="Google Shape;247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48672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.java file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Choose what you want to add under the given package!</a:t>
            </a:r>
            <a:endParaRPr/>
          </a:p>
        </p:txBody>
      </p:sp>
      <p:sp>
        <p:nvSpPr>
          <p:cNvPr id="256" name="Google Shape;256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 rotWithShape="1">
          <a:blip r:embed="rId3">
            <a:alphaModFix/>
          </a:blip>
          <a:srcRect b="14522" l="18303" r="31686" t="11910"/>
          <a:stretch/>
        </p:blipFill>
        <p:spPr>
          <a:xfrm>
            <a:off x="3214850" y="287500"/>
            <a:ext cx="5567827" cy="460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.java file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Put a class name in Name: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If you want to add a main method, check the option "public static void main(String[] args)".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Use other options if needed!</a:t>
            </a:r>
            <a:endParaRPr/>
          </a:p>
        </p:txBody>
      </p:sp>
      <p:sp>
        <p:nvSpPr>
          <p:cNvPr id="265" name="Google Shape;265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40826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 in editors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Various source menu useful!!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Generate Getters and Setters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Correct Indentation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Format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Generate Block Comment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….</a:t>
            </a:r>
            <a:endParaRPr/>
          </a:p>
        </p:txBody>
      </p:sp>
      <p:sp>
        <p:nvSpPr>
          <p:cNvPr id="274" name="Google Shape;274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 rotWithShape="1">
          <a:blip r:embed="rId3">
            <a:alphaModFix/>
          </a:blip>
          <a:srcRect b="3863" l="24877" r="24528" t="7121"/>
          <a:stretch/>
        </p:blipFill>
        <p:spPr>
          <a:xfrm>
            <a:off x="3504775" y="0"/>
            <a:ext cx="51970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4"/>
          <p:cNvSpPr/>
          <p:nvPr/>
        </p:nvSpPr>
        <p:spPr>
          <a:xfrm>
            <a:off x="6433325" y="2610848"/>
            <a:ext cx="2268600" cy="236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 a project!</a:t>
            </a:r>
            <a:endParaRPr/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Run &gt; Run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Ctrl+F11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Popup menu on the project name &gt; Run as &gt; Java Application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Use the green button!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Console view shows results!</a:t>
            </a:r>
            <a:endParaRPr/>
          </a:p>
        </p:txBody>
      </p:sp>
      <p:sp>
        <p:nvSpPr>
          <p:cNvPr id="284" name="Google Shape;284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45"/>
          <p:cNvPicPr preferRelativeResize="0"/>
          <p:nvPr/>
        </p:nvPicPr>
        <p:blipFill rotWithShape="1">
          <a:blip r:embed="rId3">
            <a:alphaModFix/>
          </a:blip>
          <a:srcRect b="18682" l="38774" r="18090" t="8790"/>
          <a:stretch/>
        </p:blipFill>
        <p:spPr>
          <a:xfrm>
            <a:off x="3338400" y="209450"/>
            <a:ext cx="4920499" cy="465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5"/>
          <p:cNvPicPr preferRelativeResize="0"/>
          <p:nvPr/>
        </p:nvPicPr>
        <p:blipFill rotWithShape="1">
          <a:blip r:embed="rId4">
            <a:alphaModFix/>
          </a:blip>
          <a:srcRect b="71322" l="59009" r="28002" t="11766"/>
          <a:stretch/>
        </p:blipFill>
        <p:spPr>
          <a:xfrm>
            <a:off x="789475" y="2589175"/>
            <a:ext cx="1872725" cy="137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 a project with CLI arguments!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Popup menu on a project name &gt; Run as &gt; Run </a:t>
            </a:r>
            <a:r>
              <a:rPr lang="en-US"/>
              <a:t>Configurations</a:t>
            </a:r>
            <a:r>
              <a:rPr lang="en-US"/>
              <a:t>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Choose a class name where the main method exists.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Add CLI arguments in the 'Arguments' tab.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Click Apply or Run.</a:t>
            </a:r>
            <a:endParaRPr/>
          </a:p>
        </p:txBody>
      </p:sp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433966" cy="437620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/>
          <p:nvPr/>
        </p:nvSpPr>
        <p:spPr>
          <a:xfrm>
            <a:off x="3516333" y="2376050"/>
            <a:ext cx="895500" cy="20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6"/>
          <p:cNvSpPr/>
          <p:nvPr/>
        </p:nvSpPr>
        <p:spPr>
          <a:xfrm>
            <a:off x="4985506" y="1140123"/>
            <a:ext cx="895500" cy="20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6"/>
          <p:cNvSpPr/>
          <p:nvPr/>
        </p:nvSpPr>
        <p:spPr>
          <a:xfrm>
            <a:off x="4680696" y="1468150"/>
            <a:ext cx="1436100" cy="20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6"/>
          <p:cNvSpPr/>
          <p:nvPr/>
        </p:nvSpPr>
        <p:spPr>
          <a:xfrm>
            <a:off x="7860650" y="3795025"/>
            <a:ext cx="715200" cy="25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6"/>
          <p:cNvSpPr/>
          <p:nvPr/>
        </p:nvSpPr>
        <p:spPr>
          <a:xfrm>
            <a:off x="7277050" y="4198325"/>
            <a:ext cx="715200" cy="25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533400" y="214313"/>
            <a:ext cx="70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Tentative Schedule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138100" y="4624388"/>
            <a:ext cx="9049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This schedule can be modified according to the students’ performance and other reasons.</a:t>
            </a:r>
            <a:endParaRPr/>
          </a:p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6804025" y="4914900"/>
            <a:ext cx="1905000" cy="228600"/>
          </a:xfrm>
          <a:prstGeom prst="rect">
            <a:avLst/>
          </a:prstGeom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137" name="Google Shape;137;p29"/>
          <p:cNvGraphicFramePr/>
          <p:nvPr/>
        </p:nvGraphicFramePr>
        <p:xfrm>
          <a:off x="1403350" y="777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{37951025-60FA-4695-9633-DA97C2D637AC}</a:tableStyleId>
              </a:tblPr>
              <a:tblGrid>
                <a:gridCol w="1320800"/>
                <a:gridCol w="5280025"/>
              </a:tblGrid>
              <a:tr h="21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7150" marB="0" marR="9525" marL="952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Topics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7150" marB="0" marR="9525" marL="95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trike="sngStrike">
                          <a:solidFill>
                            <a:srgbClr val="CCCCCC"/>
                          </a:solidFill>
                        </a:rPr>
                        <a:t>Introduction Java Runtime environments</a:t>
                      </a:r>
                      <a:endParaRPr b="1" strike="sngStrike">
                        <a:solidFill>
                          <a:srgbClr val="CCCCCC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Object-oriented concept Packages and objects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Class and its members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Language Basics, Branching and Loop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String and Number classes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Arrays, Recursion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Inheritance, Polymorphism, and Interfaces Abstract data type and Interfaces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Basic data structures ArrayList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HashMap Midterm Exam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Exception Handling, Streams and File I/O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Streams and File I/O (2), Java Programming practice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Java Programming practice (2), Dynamic Data structure and Generics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Dynamic Data structure and Generics (2) GUI and Event-driven Programming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GUI and Event-driven Programming (2),  Concurrency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Concurrency (2) , Summary</a:t>
                      </a:r>
                      <a:r>
                        <a:rPr b="1" lang="en-US" sz="1400">
                          <a:solidFill>
                            <a:srgbClr val="CACACA"/>
                          </a:solidFill>
                        </a:rPr>
                        <a:t>	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Debugger</a:t>
            </a:r>
            <a:endParaRPr/>
          </a:p>
        </p:txBody>
      </p:sp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Click a line number you want to break!!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Run a project with 'Debug As'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Popup menu on a project name &gt; Debug as &gt; Java </a:t>
            </a:r>
            <a:r>
              <a:rPr lang="en-US"/>
              <a:t>Application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Or use a bug icon!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Then, you will be asked if you open the Debug </a:t>
            </a:r>
            <a:r>
              <a:rPr lang="en-US"/>
              <a:t>perspective</a:t>
            </a:r>
            <a:r>
              <a:rPr lang="en-US"/>
              <a:t>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Click 'Switch' to open it!</a:t>
            </a:r>
            <a:endParaRPr/>
          </a:p>
        </p:txBody>
      </p:sp>
      <p:sp>
        <p:nvSpPr>
          <p:cNvPr id="308" name="Google Shape;308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250" y="654200"/>
            <a:ext cx="49625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Debugger</a:t>
            </a:r>
            <a:endParaRPr/>
          </a:p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You can check values of variables in the 'Variables' view when the program execution stops at the break point.</a:t>
            </a:r>
            <a:endParaRPr/>
          </a:p>
        </p:txBody>
      </p:sp>
      <p:sp>
        <p:nvSpPr>
          <p:cNvPr id="317" name="Google Shape;317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762000"/>
            <a:ext cx="5719501" cy="393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/>
          <p:nvPr/>
        </p:nvSpPr>
        <p:spPr>
          <a:xfrm>
            <a:off x="7217725" y="1256650"/>
            <a:ext cx="715200" cy="25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Debugger</a:t>
            </a:r>
            <a:endParaRPr/>
          </a:p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Inspect</a:t>
            </a:r>
            <a:r>
              <a:rPr lang="en-US"/>
              <a:t> an evaluation results for a selected expression whiling using Debugger.</a:t>
            </a:r>
            <a:endParaRPr/>
          </a:p>
        </p:txBody>
      </p:sp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3">
            <a:alphaModFix/>
          </a:blip>
          <a:srcRect b="25306" l="37302" r="17878" t="0"/>
          <a:stretch/>
        </p:blipFill>
        <p:spPr>
          <a:xfrm>
            <a:off x="3326600" y="260950"/>
            <a:ext cx="5043298" cy="47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Debugger</a:t>
            </a:r>
            <a:endParaRPr/>
          </a:p>
        </p:txBody>
      </p:sp>
      <p:sp>
        <p:nvSpPr>
          <p:cNvPr id="335" name="Google Shape;335;p50"/>
          <p:cNvSpPr txBox="1"/>
          <p:nvPr>
            <p:ph idx="1" type="body"/>
          </p:nvPr>
        </p:nvSpPr>
        <p:spPr>
          <a:xfrm>
            <a:off x="311700" y="1389600"/>
            <a:ext cx="4760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Control execution!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Resume (F8)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Run until the next break point!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Terminate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Step Into ( F5)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Move into a method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Step Over (F6)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Next statement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Step return (F7)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Exit the current method.</a:t>
            </a:r>
            <a:endParaRPr/>
          </a:p>
        </p:txBody>
      </p:sp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425" y="383650"/>
            <a:ext cx="1703852" cy="437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b="91095" l="5497" r="79801" t="3422"/>
          <a:stretch/>
        </p:blipFill>
        <p:spPr>
          <a:xfrm>
            <a:off x="656400" y="1700700"/>
            <a:ext cx="250475" cy="2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 rotWithShape="1">
          <a:blip r:embed="rId3">
            <a:alphaModFix/>
          </a:blip>
          <a:srcRect b="90899" l="30002" r="55297" t="3618"/>
          <a:stretch/>
        </p:blipFill>
        <p:spPr>
          <a:xfrm>
            <a:off x="656400" y="2081700"/>
            <a:ext cx="250475" cy="2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 rotWithShape="1">
          <a:blip r:embed="rId3">
            <a:alphaModFix/>
          </a:blip>
          <a:srcRect b="90924" l="52974" r="32324" t="3593"/>
          <a:stretch/>
        </p:blipFill>
        <p:spPr>
          <a:xfrm>
            <a:off x="656400" y="2462700"/>
            <a:ext cx="250475" cy="2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0"/>
          <p:cNvPicPr preferRelativeResize="0"/>
          <p:nvPr/>
        </p:nvPicPr>
        <p:blipFill rotWithShape="1">
          <a:blip r:embed="rId3">
            <a:alphaModFix/>
          </a:blip>
          <a:srcRect b="90924" l="65411" r="19888" t="3593"/>
          <a:stretch/>
        </p:blipFill>
        <p:spPr>
          <a:xfrm>
            <a:off x="656400" y="2843700"/>
            <a:ext cx="250475" cy="2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b="90924" l="78826" r="6472" t="3593"/>
          <a:stretch/>
        </p:blipFill>
        <p:spPr>
          <a:xfrm>
            <a:off x="656400" y="3224700"/>
            <a:ext cx="250475" cy="2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Debugger</a:t>
            </a:r>
            <a:endParaRPr/>
          </a:p>
        </p:txBody>
      </p:sp>
      <p:sp>
        <p:nvSpPr>
          <p:cNvPr id="349" name="Google Shape;349;p51"/>
          <p:cNvSpPr txBox="1"/>
          <p:nvPr>
            <p:ph idx="1" type="body"/>
          </p:nvPr>
        </p:nvSpPr>
        <p:spPr>
          <a:xfrm>
            <a:off x="311700" y="1389600"/>
            <a:ext cx="431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Set a </a:t>
            </a:r>
            <a:r>
              <a:rPr lang="en-US"/>
              <a:t>breakpoint</a:t>
            </a:r>
            <a:r>
              <a:rPr lang="en-US"/>
              <a:t> with conditions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Click the line number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Popup menu on the breakpoint</a:t>
            </a:r>
            <a:br>
              <a:rPr lang="en-US"/>
            </a:br>
            <a:r>
              <a:rPr lang="en-US"/>
              <a:t>&gt; Breakpoint Properties…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Tick the ''Conditional' check box.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Write conditions for the breapoint</a:t>
            </a:r>
            <a:endParaRPr/>
          </a:p>
        </p:txBody>
      </p:sp>
      <p:sp>
        <p:nvSpPr>
          <p:cNvPr id="350" name="Google Shape;350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700" y="152400"/>
            <a:ext cx="47607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1"/>
          <p:cNvSpPr/>
          <p:nvPr/>
        </p:nvSpPr>
        <p:spPr>
          <a:xfrm>
            <a:off x="5236525" y="1773350"/>
            <a:ext cx="715200" cy="25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1"/>
          <p:cNvSpPr/>
          <p:nvPr/>
        </p:nvSpPr>
        <p:spPr>
          <a:xfrm>
            <a:off x="5236525" y="2160550"/>
            <a:ext cx="715200" cy="25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45664" l="38130" r="32769" t="24436"/>
          <a:stretch/>
        </p:blipFill>
        <p:spPr>
          <a:xfrm>
            <a:off x="3943500" y="2553250"/>
            <a:ext cx="4171123" cy="241061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tips</a:t>
            </a:r>
            <a:endParaRPr/>
          </a:p>
        </p:txBody>
      </p:sp>
      <p:sp>
        <p:nvSpPr>
          <p:cNvPr id="361" name="Google Shape;361;p52"/>
          <p:cNvSpPr txBox="1"/>
          <p:nvPr>
            <p:ph idx="1" type="body"/>
          </p:nvPr>
        </p:nvSpPr>
        <p:spPr>
          <a:xfrm>
            <a:off x="311700" y="1389600"/>
            <a:ext cx="3581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Fix for Warnings and Errors by suggestions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Click Warning or Error sign beside each line number</a:t>
            </a:r>
            <a:endParaRPr/>
          </a:p>
        </p:txBody>
      </p:sp>
      <p:sp>
        <p:nvSpPr>
          <p:cNvPr id="362" name="Google Shape;362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3" name="Google Shape;363;p52"/>
          <p:cNvPicPr preferRelativeResize="0"/>
          <p:nvPr/>
        </p:nvPicPr>
        <p:blipFill rotWithShape="1">
          <a:blip r:embed="rId4">
            <a:alphaModFix/>
          </a:blip>
          <a:srcRect b="42398" l="37248" r="33934" t="28616"/>
          <a:stretch/>
        </p:blipFill>
        <p:spPr>
          <a:xfrm>
            <a:off x="3943500" y="89775"/>
            <a:ext cx="4171123" cy="23598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/>
          <p:nvPr/>
        </p:nvSpPr>
        <p:spPr>
          <a:xfrm>
            <a:off x="4110300" y="125350"/>
            <a:ext cx="269700" cy="25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2"/>
          <p:cNvSpPr/>
          <p:nvPr/>
        </p:nvSpPr>
        <p:spPr>
          <a:xfrm>
            <a:off x="4018474" y="2891026"/>
            <a:ext cx="269700" cy="25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tips</a:t>
            </a:r>
            <a:endParaRPr/>
          </a:p>
        </p:txBody>
      </p:sp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1700" y="1389600"/>
            <a:ext cx="3958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Open </a:t>
            </a:r>
            <a:r>
              <a:rPr lang="en-US"/>
              <a:t>Declaration (F3)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Open a source code file where you want to see declarations for variables, methods, classes, etc.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Open Call Hierarchy (F4)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Open a view that shows call hierarchy for a certain method.</a:t>
            </a:r>
            <a:endParaRPr/>
          </a:p>
        </p:txBody>
      </p:sp>
      <p:sp>
        <p:nvSpPr>
          <p:cNvPr id="373" name="Google Shape;373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p53"/>
          <p:cNvPicPr preferRelativeResize="0"/>
          <p:nvPr/>
        </p:nvPicPr>
        <p:blipFill rotWithShape="1">
          <a:blip r:embed="rId3">
            <a:alphaModFix/>
          </a:blip>
          <a:srcRect b="53209" l="38671" r="30016" t="21487"/>
          <a:stretch/>
        </p:blipFill>
        <p:spPr>
          <a:xfrm>
            <a:off x="4545949" y="1628150"/>
            <a:ext cx="4151875" cy="18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</a:t>
            </a:r>
            <a:r>
              <a:rPr lang="en-US"/>
              <a:t> other Eclipse functions by yourself!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3"/>
              </a:rPr>
              <a:t>https://help.eclipse.org/latest/index.jsp</a:t>
            </a:r>
            <a:r>
              <a:rPr lang="en-US" sz="2300"/>
              <a:t> </a:t>
            </a:r>
            <a:r>
              <a:rPr lang="en-US"/>
              <a:t> 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 sz="900"/>
          </a:p>
        </p:txBody>
      </p:sp>
      <p:sp>
        <p:nvSpPr>
          <p:cNvPr id="388" name="Google Shape;388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9" name="Google Shape;38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100"/>
              <a:buChar char="●"/>
            </a:pPr>
            <a:r>
              <a:rPr lang="en-US"/>
              <a:t>Integrated Development Environment: Eclipse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Software repository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Git, GitHub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Repositories</a:t>
            </a:r>
            <a:endParaRPr/>
          </a:p>
        </p:txBody>
      </p:sp>
      <p:sp>
        <p:nvSpPr>
          <p:cNvPr id="396" name="Google Shape;396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7" name="Google Shape;39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Offline or online storages where all </a:t>
            </a:r>
            <a:r>
              <a:rPr lang="en-US"/>
              <a:t>development artifacts are saved and maintained!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Version control systems: git, Mercury, Subversion, CVS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Issue tracking systems: Jira, BugZilla,...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Online software development platforms: GitHub, bitbucket, …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...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Development artifacts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Source code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Issue reports (bugs, new features, enhancement,</a:t>
            </a:r>
            <a:r>
              <a:rPr lang="en-US"/>
              <a:t> suggestions, …</a:t>
            </a:r>
            <a:r>
              <a:rPr lang="en-US"/>
              <a:t>)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Java projects</a:t>
            </a:r>
            <a:endParaRPr/>
          </a:p>
        </p:txBody>
      </p:sp>
      <p:sp>
        <p:nvSpPr>
          <p:cNvPr id="144" name="Google Shape;144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Code editors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...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IDE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IDE + git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IDE + git + build tool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>
                <a:solidFill>
                  <a:srgbClr val="FFFFFF"/>
                </a:solidFill>
              </a:rPr>
              <a:t>IDE + git + build tool + GitHub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404" name="Google Shape;404;p57"/>
          <p:cNvSpPr txBox="1"/>
          <p:nvPr>
            <p:ph idx="1" type="body"/>
          </p:nvPr>
        </p:nvSpPr>
        <p:spPr>
          <a:xfrm>
            <a:off x="311700" y="1152475"/>
            <a:ext cx="872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Distributed version control system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All source code changes are maintained.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You can see all change history!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Git can be used as offline systems or </a:t>
            </a:r>
            <a:r>
              <a:rPr lang="en-US"/>
              <a:t>remote</a:t>
            </a:r>
            <a:r>
              <a:rPr lang="en-US"/>
              <a:t> systems!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You can clone your git repository to a remote repository and vice versa.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When your git is connected with a remote git,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you can push your code to the remote git, and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you can pull your code from the remote git.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By doing this, developers can work for the same project remotely!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Install git: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https://git-scm.com/</a:t>
            </a:r>
            <a:r>
              <a:rPr lang="en-US"/>
              <a:t> &gt; Download and Install!</a:t>
            </a:r>
            <a:endParaRPr/>
          </a:p>
        </p:txBody>
      </p:sp>
      <p:sp>
        <p:nvSpPr>
          <p:cNvPr id="405" name="Google Shape;405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of most powerful git feature: Branching!</a:t>
            </a:r>
            <a:endParaRPr/>
          </a:p>
        </p:txBody>
      </p:sp>
      <p:sp>
        <p:nvSpPr>
          <p:cNvPr id="412" name="Google Shape;41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You can manage your code in different branches on the same local folder in your PC!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By switching a branch, you can easily manage multiple code tasks!</a:t>
            </a:r>
            <a:endParaRPr/>
          </a:p>
        </p:txBody>
      </p:sp>
      <p:sp>
        <p:nvSpPr>
          <p:cNvPr id="413" name="Google Shape;413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"/>
          <p:cNvSpPr txBox="1"/>
          <p:nvPr>
            <p:ph type="title"/>
          </p:nvPr>
        </p:nvSpPr>
        <p:spPr>
          <a:xfrm>
            <a:off x="311700" y="555600"/>
            <a:ext cx="446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recommended git branching model</a:t>
            </a:r>
            <a:endParaRPr/>
          </a:p>
        </p:txBody>
      </p:sp>
      <p:sp>
        <p:nvSpPr>
          <p:cNvPr id="420" name="Google Shape;420;p59"/>
          <p:cNvSpPr txBox="1"/>
          <p:nvPr>
            <p:ph idx="1" type="body"/>
          </p:nvPr>
        </p:nvSpPr>
        <p:spPr>
          <a:xfrm>
            <a:off x="311700" y="1389600"/>
            <a:ext cx="4175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mater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Manage versions to release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develop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Main development branch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hotfix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bug patch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feature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/>
              <a:t>add new features in your project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...</a:t>
            </a:r>
            <a:endParaRPr/>
          </a:p>
        </p:txBody>
      </p:sp>
      <p:sp>
        <p:nvSpPr>
          <p:cNvPr id="421" name="Google Shape;421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275" y="0"/>
            <a:ext cx="3881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429" name="Google Shape;42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Online software </a:t>
            </a:r>
            <a:r>
              <a:rPr lang="en-US"/>
              <a:t>development</a:t>
            </a:r>
            <a:r>
              <a:rPr lang="en-US"/>
              <a:t> platform based on git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Used as remote git repositories.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Support issue report systems.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Fork (copy) other projects into your GitHub account!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Support pull request!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/>
              <a:t>If you can fix bugs or add new features for open-source projects, you can ask developers from the open-source projects to pull your code!</a:t>
            </a:r>
            <a:endParaRPr/>
          </a:p>
          <a:p>
            <a:pPr indent="-336550" lvl="3" marL="18288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You can </a:t>
            </a:r>
            <a:r>
              <a:rPr lang="en-US"/>
              <a:t>contributes</a:t>
            </a:r>
            <a:r>
              <a:rPr lang="en-US"/>
              <a:t> to the open-source projects!!</a:t>
            </a:r>
            <a:endParaRPr/>
          </a:p>
        </p:txBody>
      </p:sp>
      <p:sp>
        <p:nvSpPr>
          <p:cNvPr id="430" name="Google Shape;430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Explorer by yourself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Git: </a:t>
            </a:r>
            <a:r>
              <a:rPr lang="en-US" sz="2700" u="sng">
                <a:solidFill>
                  <a:schemeClr val="hlink"/>
                </a:solidFill>
                <a:hlinkClick r:id="rId3"/>
              </a:rPr>
              <a:t>https://git-scm.com/book/ko/v2</a:t>
            </a:r>
            <a:r>
              <a:rPr lang="en-US" sz="2700"/>
              <a:t>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GitHub: </a:t>
            </a:r>
            <a:r>
              <a:rPr lang="en-US" sz="2700" u="sng">
                <a:solidFill>
                  <a:schemeClr val="hlink"/>
                </a:solidFill>
                <a:hlinkClick r:id="rId4"/>
              </a:rPr>
              <a:t>Google search results about GitHub Tutorials</a:t>
            </a:r>
            <a:r>
              <a:rPr lang="en-US" sz="2700"/>
              <a:t>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Java projects</a:t>
            </a:r>
            <a:endParaRPr/>
          </a:p>
        </p:txBody>
      </p:sp>
      <p:sp>
        <p:nvSpPr>
          <p:cNvPr id="444" name="Google Shape;444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Code editors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IDE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-US">
                <a:solidFill>
                  <a:schemeClr val="accent5"/>
                </a:solidFill>
              </a:rPr>
              <a:t>IDE + git</a:t>
            </a:r>
            <a:endParaRPr>
              <a:solidFill>
                <a:schemeClr val="accent5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IDE</a:t>
            </a:r>
            <a:r>
              <a:rPr lang="en-US"/>
              <a:t> + git + build tool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-US">
                <a:solidFill>
                  <a:srgbClr val="FFFFFF"/>
                </a:solidFill>
              </a:rPr>
              <a:t>IDE + git + build tool + GitHub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Demonstrations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1. Create a new java project using all tools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https://docs.google.com/presentation/d/1Uqp3aLfk7ChW89-mlCSEjsbJyW5_hB3SYcXgOOYBQNA/edit#slide=id.p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2. Import the existing project created by all tools from a GitHub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https://docs.google.com/presentation/d/1CT56TgE2lXM9Qg6mUulSU1USnU_gTO56C2fl5a4FUi4/edit#slide=id.p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https://github.com/lifove/CLAMI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3. Commit, push, and pull in Eclipse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1400" u="sng">
                <a:solidFill>
                  <a:schemeClr val="hlink"/>
                </a:solidFill>
                <a:hlinkClick r:id="rId6"/>
              </a:rPr>
              <a:t>https://docs.google.com/presentation/d/1CT56TgE2lXM9Qg6mUulSU1USnU_gTO56C2fl5a4FUi4/edit#slide=id.p</a:t>
            </a:r>
            <a:r>
              <a:rPr lang="en-US" sz="2100"/>
              <a:t> </a:t>
            </a:r>
            <a:endParaRPr sz="2100"/>
          </a:p>
        </p:txBody>
      </p:sp>
      <p:sp>
        <p:nvSpPr>
          <p:cNvPr id="452" name="Google Shape;452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533400" y="214313"/>
            <a:ext cx="70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Tentative Schedule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8" name="Google Shape;458;p64"/>
          <p:cNvSpPr txBox="1"/>
          <p:nvPr/>
        </p:nvSpPr>
        <p:spPr>
          <a:xfrm>
            <a:off x="138100" y="4624388"/>
            <a:ext cx="9049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This schedule can be modified according to the students’ performance and other reasons.</a:t>
            </a:r>
            <a:endParaRPr/>
          </a:p>
        </p:txBody>
      </p:sp>
      <p:sp>
        <p:nvSpPr>
          <p:cNvPr id="459" name="Google Shape;459;p64"/>
          <p:cNvSpPr txBox="1"/>
          <p:nvPr>
            <p:ph idx="12" type="sldNum"/>
          </p:nvPr>
        </p:nvSpPr>
        <p:spPr>
          <a:xfrm>
            <a:off x="6804025" y="4914900"/>
            <a:ext cx="1905000" cy="228600"/>
          </a:xfrm>
          <a:prstGeom prst="rect">
            <a:avLst/>
          </a:prstGeom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460" name="Google Shape;460;p64"/>
          <p:cNvGraphicFramePr/>
          <p:nvPr/>
        </p:nvGraphicFramePr>
        <p:xfrm>
          <a:off x="1403350" y="777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{37951025-60FA-4695-9633-DA97C2D637AC}</a:tableStyleId>
              </a:tblPr>
              <a:tblGrid>
                <a:gridCol w="1320800"/>
                <a:gridCol w="5280025"/>
              </a:tblGrid>
              <a:tr h="21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7150" marB="0" marR="9525" marL="952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Topics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7150" marB="0" marR="9525" marL="95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trike="sngStrike">
                          <a:solidFill>
                            <a:srgbClr val="CCCCCC"/>
                          </a:solidFill>
                        </a:rPr>
                        <a:t>Introduction Java Runtime environments</a:t>
                      </a:r>
                      <a:endParaRPr b="1" strike="sngStrike">
                        <a:solidFill>
                          <a:srgbClr val="CCCCCC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Object-oriented concept Packages and objects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Class and its members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Language Basics, Branching and Loop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String and Number classes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Arrays, Recursion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Inheritance, Polymorphism, and Interfaces Abstract data type and Interfaces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Basic data structures ArrayList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HashMap Midterm Exam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Exception Handling, Streams and File I/O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Streams and File I/O (2), Java Programming practice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Java Programming practice (2), Dynamic Data structure and Generics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Dynamic Data structure and Generics (2) GUI and Event-driven Programming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GUI and Event-driven Programming (2),  Concurrency (1)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CACACA"/>
                          </a:solidFill>
                        </a:rPr>
                        <a:t>Concurrency (2) , Summary</a:t>
                      </a:r>
                      <a:r>
                        <a:rPr b="1" lang="en-US" sz="1400">
                          <a:solidFill>
                            <a:srgbClr val="CACACA"/>
                          </a:solidFill>
                        </a:rPr>
                        <a:t>	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6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CACAC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</a:t>
                      </a:r>
                      <a:endParaRPr sz="1100">
                        <a:solidFill>
                          <a:srgbClr val="CACACA"/>
                        </a:solidFill>
                      </a:endParaRPr>
                    </a:p>
                  </a:txBody>
                  <a:tcPr marT="0" marB="0" marR="68575" marL="6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747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 Nam,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jcnam@handong.edu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https://lifove.github.io</a:t>
            </a:r>
            <a:r>
              <a:rPr lang="en-US"/>
              <a:t> </a:t>
            </a:r>
            <a:endParaRPr/>
          </a:p>
        </p:txBody>
      </p:sp>
      <p:sp>
        <p:nvSpPr>
          <p:cNvPr id="466" name="Google Shape;466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7" name="Google Shape;46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50" y="4355413"/>
            <a:ext cx="334525" cy="3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5"/>
          <p:cNvSpPr txBox="1"/>
          <p:nvPr/>
        </p:nvSpPr>
        <p:spPr>
          <a:xfrm>
            <a:off x="1147075" y="1073675"/>
            <a:ext cx="78195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200">
              <a:solidFill>
                <a:srgbClr val="FFF2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2CC"/>
                </a:solidFill>
                <a:latin typeface="Oswald"/>
                <a:ea typeface="Oswald"/>
                <a:cs typeface="Oswald"/>
                <a:sym typeface="Oswald"/>
              </a:rPr>
              <a:t>TODOs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Read all topics here: </a:t>
            </a:r>
            <a:r>
              <a:rPr lang="en-US" sz="1700" u="sng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https://docs.oracle.com/javase/tutorial/java/concepts/index.html</a:t>
            </a:r>
            <a:r>
              <a:rPr lang="en-US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en-US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Read Ch9.3 (p.348~353)</a:t>
            </a:r>
            <a:endParaRPr sz="2200">
              <a:solidFill>
                <a:srgbClr val="FFF2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>
            <p:ph type="title"/>
          </p:nvPr>
        </p:nvSpPr>
        <p:spPr>
          <a:xfrm>
            <a:off x="533400" y="214313"/>
            <a:ext cx="70104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6"/>
          <p:cNvSpPr txBox="1"/>
          <p:nvPr>
            <p:ph idx="12" type="sldNum"/>
          </p:nvPr>
        </p:nvSpPr>
        <p:spPr>
          <a:xfrm>
            <a:off x="6804025" y="4914900"/>
            <a:ext cx="1905000" cy="228600"/>
          </a:xfrm>
          <a:prstGeom prst="rect">
            <a:avLst/>
          </a:prstGeom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 sz="900"/>
          </a:p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100"/>
              <a:buChar char="●"/>
            </a:pPr>
            <a:r>
              <a:rPr lang="en-US"/>
              <a:t>Integrated Development Environment: Eclipse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Software repository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Git, GitHub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 Nam,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jcnam@handong.edu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https://lifove.github.io</a:t>
            </a:r>
            <a:r>
              <a:rPr lang="en-US"/>
              <a:t> </a:t>
            </a:r>
            <a:endParaRPr/>
          </a:p>
        </p:txBody>
      </p:sp>
      <p:sp>
        <p:nvSpPr>
          <p:cNvPr id="481" name="Google Shape;481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2" name="Google Shape;48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50" y="4355413"/>
            <a:ext cx="334525" cy="3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7"/>
          <p:cNvSpPr txBox="1"/>
          <p:nvPr/>
        </p:nvSpPr>
        <p:spPr>
          <a:xfrm>
            <a:off x="1147075" y="1073675"/>
            <a:ext cx="78195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Lab08: Development tools for Java: Build tool, IDE, and Software repository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L17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https://docs.oracle.com/javase/tutorial/java/IandI/index.html</a:t>
            </a:r>
            <a:r>
              <a:rPr lang="en-US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Textbook: Ch 11. Inheritance and Polymorphism</a:t>
            </a:r>
            <a:br>
              <a:rPr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          Ch 13. Abstract Classes and Interfaces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JC Nam,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jcnam@handong.edu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https://lifove.github.io</a:t>
            </a:r>
            <a:r>
              <a:rPr lang="en-US"/>
              <a:t> </a:t>
            </a:r>
            <a:endParaRPr/>
          </a:p>
        </p:txBody>
      </p:sp>
      <p:sp>
        <p:nvSpPr>
          <p:cNvPr id="489" name="Google Shape;489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50" y="4355413"/>
            <a:ext cx="334525" cy="3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8"/>
          <p:cNvSpPr txBox="1"/>
          <p:nvPr/>
        </p:nvSpPr>
        <p:spPr>
          <a:xfrm>
            <a:off x="1147075" y="1073675"/>
            <a:ext cx="78195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L17: Development tools for Java: Build tool, IDE, and Software repository</a:t>
            </a:r>
            <a:endParaRPr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https://docs.oracle.com/javase/tutorial/java/IandI/index.html</a:t>
            </a:r>
            <a:r>
              <a:rPr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Textbook: Ch 11. Inheritance and Polymorphism</a:t>
            </a:r>
            <a:br>
              <a:rPr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             Ch 13. Abstract Classes and Interfaces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Development Environment (IDE)</a:t>
            </a:r>
            <a:endParaRPr/>
          </a:p>
        </p:txBody>
      </p:sp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https://en.wikipedia.org/wiki/Integrated_development_environment</a:t>
            </a:r>
            <a:r>
              <a:rPr lang="en-US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Provide </a:t>
            </a:r>
            <a:r>
              <a:rPr lang="en-US"/>
              <a:t>comprehensive</a:t>
            </a:r>
            <a:r>
              <a:rPr lang="en-US"/>
              <a:t> facilities to computer programmers for software </a:t>
            </a:r>
            <a:r>
              <a:rPr lang="en-US"/>
              <a:t>development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Source code editor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Build </a:t>
            </a:r>
            <a:r>
              <a:rPr lang="en-US"/>
              <a:t>automation</a:t>
            </a:r>
            <a:r>
              <a:rPr lang="en-US"/>
              <a:t> tool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Debugger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...</a:t>
            </a:r>
            <a:endParaRPr/>
          </a:p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 for Java</a:t>
            </a:r>
            <a:endParaRPr/>
          </a:p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Eclipse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https://www.eclipse.org/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IntelliJ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https://www.jetbrains.com/idea/</a:t>
            </a:r>
            <a:r>
              <a:rPr lang="en-US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NetBeans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https://netbeans.org/</a:t>
            </a:r>
            <a:r>
              <a:rPr lang="en-US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Various editors with useful plugins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VSCode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Atom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vim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/>
              <a:t>...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Eclipse vs. Intellij the Holy war...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https://www.upgrad.com/blog/intellij-idea-vs-eclipse-the-holy-war/#:~:text=Eclipse%20falls%20short%20in%20providing,help%20you%20improve%20your%20code</a:t>
            </a:r>
            <a:r>
              <a:rPr lang="en-US"/>
              <a:t>. </a:t>
            </a:r>
            <a:endParaRPr/>
          </a:p>
        </p:txBody>
      </p:sp>
      <p:sp>
        <p:nvSpPr>
          <p:cNvPr id="169" name="Google Shape;169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Eclipse!</a:t>
            </a:r>
            <a:endParaRPr/>
          </a:p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https://docs.google.com/presentation/d/1x-W6M9yJblBrLYJ9fvZHyR33lJVzpQAlc_MNZ_Zsb5c/edit#slide=id.g4fcd28a31e_0_50</a:t>
            </a:r>
            <a:endParaRPr/>
          </a:p>
        </p:txBody>
      </p:sp>
      <p:sp>
        <p:nvSpPr>
          <p:cNvPr id="177" name="Google Shape;177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Workspace </a:t>
            </a:r>
            <a:r>
              <a:rPr lang="en-US" sz="1700"/>
              <a:t>(작업공간)</a:t>
            </a:r>
            <a:endParaRPr sz="1700"/>
          </a:p>
        </p:txBody>
      </p:sp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Physical folder where your Eclipse projects are saved!</a:t>
            </a:r>
            <a:endParaRPr/>
          </a:p>
        </p:txBody>
      </p:sp>
      <p:sp>
        <p:nvSpPr>
          <p:cNvPr id="185" name="Google Shape;185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573" y="1776773"/>
            <a:ext cx="5241825" cy="2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0235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/>
          <p:nvPr/>
        </p:nvSpPr>
        <p:spPr>
          <a:xfrm>
            <a:off x="6878025" y="152400"/>
            <a:ext cx="20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Workbench window!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5" name="Google Shape;195;p36"/>
          <p:cNvCxnSpPr>
            <a:stCxn id="194" idx="1"/>
          </p:cNvCxnSpPr>
          <p:nvPr/>
        </p:nvCxnSpPr>
        <p:spPr>
          <a:xfrm flipH="1">
            <a:off x="6108525" y="349200"/>
            <a:ext cx="769500" cy="60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36"/>
          <p:cNvSpPr txBox="1"/>
          <p:nvPr/>
        </p:nvSpPr>
        <p:spPr>
          <a:xfrm>
            <a:off x="6954225" y="1524000"/>
            <a:ext cx="20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Editors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7" name="Google Shape;197;p36"/>
          <p:cNvCxnSpPr/>
          <p:nvPr/>
        </p:nvCxnSpPr>
        <p:spPr>
          <a:xfrm flipH="1">
            <a:off x="4845825" y="1720800"/>
            <a:ext cx="2108400" cy="2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36"/>
          <p:cNvSpPr/>
          <p:nvPr/>
        </p:nvSpPr>
        <p:spPr>
          <a:xfrm>
            <a:off x="152400" y="787570"/>
            <a:ext cx="946500" cy="24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6"/>
          <p:cNvSpPr txBox="1"/>
          <p:nvPr/>
        </p:nvSpPr>
        <p:spPr>
          <a:xfrm>
            <a:off x="7666950" y="3223650"/>
            <a:ext cx="87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Views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0" name="Google Shape;200;p36"/>
          <p:cNvCxnSpPr>
            <a:stCxn id="199" idx="1"/>
            <a:endCxn id="201" idx="3"/>
          </p:cNvCxnSpPr>
          <p:nvPr/>
        </p:nvCxnSpPr>
        <p:spPr>
          <a:xfrm flipH="1">
            <a:off x="6054750" y="3420450"/>
            <a:ext cx="1612200" cy="8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36"/>
          <p:cNvSpPr/>
          <p:nvPr/>
        </p:nvSpPr>
        <p:spPr>
          <a:xfrm>
            <a:off x="1559325" y="3825367"/>
            <a:ext cx="4495500" cy="98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36"/>
          <p:cNvCxnSpPr>
            <a:stCxn id="199" idx="1"/>
            <a:endCxn id="198" idx="3"/>
          </p:cNvCxnSpPr>
          <p:nvPr/>
        </p:nvCxnSpPr>
        <p:spPr>
          <a:xfrm rot="10800000">
            <a:off x="1099050" y="910050"/>
            <a:ext cx="6567900" cy="25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